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sldIdLst>
    <p:sldId id="280" r:id="rId2"/>
    <p:sldId id="323" r:id="rId3"/>
    <p:sldId id="324" r:id="rId4"/>
    <p:sldId id="331" r:id="rId5"/>
    <p:sldId id="325" r:id="rId6"/>
    <p:sldId id="326" r:id="rId7"/>
    <p:sldId id="332" r:id="rId8"/>
    <p:sldId id="327" r:id="rId9"/>
    <p:sldId id="328" r:id="rId10"/>
    <p:sldId id="335" r:id="rId11"/>
    <p:sldId id="329" r:id="rId12"/>
    <p:sldId id="33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5465"/>
    <a:srgbClr val="2AC5F4"/>
    <a:srgbClr val="0062AF"/>
    <a:srgbClr val="FCCA3A"/>
    <a:srgbClr val="E9D6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87"/>
    <p:restoredTop sz="73432"/>
  </p:normalViewPr>
  <p:slideViewPr>
    <p:cSldViewPr snapToGrid="0">
      <p:cViewPr varScale="1">
        <p:scale>
          <a:sx n="103" d="100"/>
          <a:sy n="103" d="100"/>
        </p:scale>
        <p:origin x="31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413B7-6E67-4CB7-A242-13B38A42DA1F}" type="datetimeFigureOut">
              <a:rPr lang="en-US" smtClean="0"/>
              <a:t>7/15/26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C00AF7-0671-49F3-9669-862B78EB5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71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8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3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307BD-8900-7BB7-0913-0552CD82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814E33-27ED-E0DA-0B8E-BE2554A00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FDC96E-40D1-DA60-5C8D-A5CD7BF88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AB5A71-4602-9262-CF51-4A6B7EA7B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7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F5CB4-A62D-D42D-AFE0-F5E17DAFC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3A1A84-B336-EBB3-9E7E-07F9E8C4E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652CF1-6041-4942-F359-542C7DBA98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B7B4D9-10AB-8EE0-3D64-40568BF16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477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32440-BEC2-D241-C064-403F8C114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2DF7A-3CFD-F510-7F9F-CC53D114A8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CE1925-71ED-2DDF-EFB2-F17565D14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8A1C9-AF7A-DE05-67F3-60389359A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15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157F6-34D4-AED7-3004-AC6E0922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AF1C9E-DEC1-3187-AC08-698CF99C23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52BA40-0BB7-3E00-33E0-A11C796CD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04BF3-3B96-889A-9D0A-25E91DF3A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34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59D57-21AB-6671-ECC4-1A3DA03B2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2F90D-5317-C140-5F55-761E8A443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D4ADA-203E-3A92-6B95-F7649C387F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BC4F3F-BBAD-4A08-5A96-5627188B7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778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sz="12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A52DF-517A-10CB-B534-2E4880537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3665E-97D6-7825-AA58-27EDD45FCF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778720-1CFB-752C-66F7-211D87121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3A39F-C167-FFAE-82EB-C2E92A383C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66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10BAD-44CA-0BFD-9098-8EF70BA16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9216E9-8E7D-8EE0-8193-5C8E8F514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0FB25-F093-2281-EC71-DE16D092A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D862B-1C5B-DDF1-75EA-ADDFA4136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C00AF7-0671-49F3-9669-862B78EB53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7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0887-065A-C99C-FFF2-580EC22F8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D61980-9226-0BB7-A2CE-C4D22B303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16702-545D-2420-0C8B-B0822B8C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C3FC8-862B-4624-B377-04CD78547685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1E9DA-BF14-74DF-5E50-01F289F0C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ECCB8-036E-EF80-8C45-A88A02CB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594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B5D3-081C-8624-9EF0-BFC8A7605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D808E-0A48-1B37-241F-AA808C099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58A58-BE2A-23A8-A844-1B7C0DAA1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A9FE-E5A4-4A51-9500-CE511789AF82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AB11A-1E7B-6264-2314-D537EFFF6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329ED-6BF1-1B0E-0609-CB47D095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1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035E-21C3-1C31-9E6C-D0C51F73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907C2-3BDD-F28F-A638-DC55020CF1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2947A-61BC-DBDC-4488-32F842C8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A1598-F341-47E1-8D95-340ACD11AB86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A6A8-7FFB-9543-78A4-D5D88708C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1FC28-8E1F-F965-BC0D-FA50C3C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3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C5D1E-D03B-638A-49EA-548CECB50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AB413-F6B6-B3C4-84F3-B9C2024069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919DD-DB8F-5955-D0CA-AA0630E0D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EF98BA-6D36-908E-1CAC-646D167D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D5E52-5C4B-4F22-BFF4-C4CB4C276FF4}" type="datetime1">
              <a:rPr lang="en-US" smtClean="0"/>
              <a:t>7/15/26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F0CFBE-6A72-4553-607B-B8F4F94EE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28ACF-1BAA-3631-BB58-C138C8AA2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34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5D09-E3B3-09DF-E2C5-56C1E5E2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94A0E-D3BA-13F9-DE67-DE35CE130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41F00-4DDC-5034-9B68-649F04C3EF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63F24-E237-BD6B-C765-30116E6B9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A26E9-15AB-9E59-F895-C29EE3357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9906CD-E09C-6AEA-15AF-766F11A18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1F947-E4B8-4C64-9A84-8C7AD4087A32}" type="datetime1">
              <a:rPr lang="en-US" smtClean="0"/>
              <a:t>7/15/26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26FC48-EC88-3391-1F31-AD1E7130A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705FD6-8D91-C9A7-1487-B1A916137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39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FB78-D855-34E8-5D1D-FD19AD67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424C6D-F280-7ACD-FA59-5696EC60B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F654A-657A-4DAA-896B-7D2F575E6759}" type="datetime1">
              <a:rPr lang="en-US" smtClean="0"/>
              <a:t>7/15/26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9D4125-D606-1FA7-2784-4F1A77A0F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E50A6-6472-BF5A-FA48-835330C66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89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C27027-2A22-6680-98A3-0FC58AC92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7F0DE-3A7A-4C95-8042-3F4D8C6CE668}" type="datetime1">
              <a:rPr lang="en-US" smtClean="0"/>
              <a:t>7/15/26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B64A83-5CCC-FB46-331A-790581273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34D4E-A42B-DCF0-D090-CEADB193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43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5CEC4-BA4B-8243-0D39-A9F55815A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E68D1-89AD-5661-CECB-F2413E001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26A108-1AAE-B0D5-B790-D511E36111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4CFF9-8482-1DAB-AA6A-ACF110A23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20A58-6100-4230-9919-06EE537FF265}" type="datetime1">
              <a:rPr lang="en-US" smtClean="0"/>
              <a:t>7/15/26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6CD5D7-56D8-3DA9-8CDE-E900F4C81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41CFC-5B34-394F-0EBF-E980ABD0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3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ACF7-B751-0886-550E-9FB57BB71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74B93-9E06-9D38-2F06-129C0F532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08FC-D1C7-D943-E3AB-059D63168B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7B040F-D626-58E1-37B0-91B9A2AB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C75B-D28C-4FC6-9D5E-EB1C7A78043C}" type="datetime1">
              <a:rPr lang="en-US" smtClean="0"/>
              <a:t>7/15/26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16FB4-EC62-4720-C267-568096245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02FBB-0A03-AF36-6429-CFDC8E87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68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0BE01-7246-DE9E-5E36-70F7809B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A9A78-5AC5-123D-49A6-FB21C22EA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D2FD1E-C944-95E7-1E24-E3A1D114B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AD07-1C06-46E0-8A51-6B1D3BA491BC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63B84-858E-C664-3946-1BD7DA912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4ED615-713F-52FF-EFFD-3C12D7B50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33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763D25-826E-F8D6-587C-E216D511D5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7ED674-7B50-C200-722C-3B7E48291A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C462DE-6A94-6ED3-61D5-40A07A1A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FD21-53F0-4ECE-A8A0-2C64DA7F7421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A657E-93AD-7624-E52C-819C237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84907-A3D7-61B2-B000-C2CE06032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68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D0886E-9DC9-FF8D-128C-2023E2D5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5487A-D477-3AFF-4873-F5B420036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013E8-ACC1-B02A-B96B-F323376A27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95BAE9-F617-4505-BA1B-C23CCAD9DE01}" type="datetime1">
              <a:rPr lang="en-US" smtClean="0"/>
              <a:t>7/15/26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A2FF7-7F8D-5C2C-D59F-C4D4BACFD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00D0F-EFD4-6D52-8ABB-3C1A02037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4D6562-6BAD-444C-A7C7-A6F106A6D7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6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hyperlink" Target="https://app.powerbi.com/view?r=eyJrIjoiMjhkMGRkZWUtZDUyZi00NzA4LTg3MTUtMDlkNzgwNDRiNTRiIiwidCI6IjA2YTk0YWNkLWRiZGMtNGU0My1hZGY4LTE0Nzg2MGM3ZmRhMyIsImMiOjl9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office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eeksforgeeks.org/power-bi/power-bi-tutorial/" TargetMode="External"/><Relationship Id="rId5" Type="http://schemas.openxmlformats.org/officeDocument/2006/relationships/hyperlink" Target="https://learn.microsoft.com/en-us/training/powerplatform/power-bi" TargetMode="External"/><Relationship Id="rId4" Type="http://schemas.openxmlformats.org/officeDocument/2006/relationships/hyperlink" Target="https://data-goblins.com/power-bi/power-bi-in-academic-resear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DBE2E1-8158-D4F3-14FB-B991A864A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2FDD6E-AB6A-84AE-1B3B-E84DF9D3F9EB}"/>
              </a:ext>
            </a:extLst>
          </p:cNvPr>
          <p:cNvSpPr txBox="1"/>
          <p:nvPr/>
        </p:nvSpPr>
        <p:spPr>
          <a:xfrm>
            <a:off x="5920415" y="4103638"/>
            <a:ext cx="62272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435465"/>
                </a:solidFill>
                <a:latin typeface="Inter (Medium)"/>
              </a:rPr>
              <a:t>Dr Luke Power</a:t>
            </a:r>
          </a:p>
          <a:p>
            <a:endParaRPr lang="en-GB" sz="2400" b="1" dirty="0">
              <a:latin typeface="Inter (Medium)"/>
            </a:endParaRPr>
          </a:p>
          <a:p>
            <a:r>
              <a:rPr lang="en-GB" sz="2400" b="1" dirty="0">
                <a:solidFill>
                  <a:srgbClr val="2AC5F4"/>
                </a:solidFill>
                <a:latin typeface="Inter (Medium)"/>
              </a:rPr>
              <a:t>Research, Innovation And Impact</a:t>
            </a:r>
          </a:p>
          <a:p>
            <a:endParaRPr lang="en-GB" sz="2400" b="1" dirty="0">
              <a:solidFill>
                <a:srgbClr val="2AC5F4"/>
              </a:solidFill>
              <a:latin typeface="Inter (Medium)"/>
            </a:endParaRPr>
          </a:p>
          <a:p>
            <a:r>
              <a:rPr lang="en-GB" sz="2400" b="1" dirty="0">
                <a:solidFill>
                  <a:srgbClr val="435465"/>
                </a:solidFill>
                <a:latin typeface="Inter (Medium)"/>
              </a:rPr>
              <a:t>South East Technological University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874A6B-5F87-9B07-9900-FA2396E7782A}"/>
              </a:ext>
            </a:extLst>
          </p:cNvPr>
          <p:cNvSpPr txBox="1"/>
          <p:nvPr/>
        </p:nvSpPr>
        <p:spPr>
          <a:xfrm>
            <a:off x="257597" y="725913"/>
            <a:ext cx="494940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Visualising Research Data: From Raw Numbers to Scientific Impact</a:t>
            </a:r>
          </a:p>
        </p:txBody>
      </p:sp>
      <p:pic>
        <p:nvPicPr>
          <p:cNvPr id="19" name="Picture 18" descr="A person wearing goggles and gloves holding a test tube&#10;&#10;AI-generated content may be incorrect.">
            <a:extLst>
              <a:ext uri="{FF2B5EF4-FFF2-40B4-BE49-F238E27FC236}">
                <a16:creationId xmlns:a16="http://schemas.microsoft.com/office/drawing/2014/main" id="{749D2E0D-AAC2-6D55-E8C0-03024F27A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891" y="3638437"/>
            <a:ext cx="3840596" cy="321956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0BFBB-477A-9521-D5C9-F78641202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1</a:t>
            </a:fld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2F7C5B1-00FF-2B94-5437-88F85A3F6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414" y="968454"/>
            <a:ext cx="4636477" cy="2575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592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11EFE4-9950-8BFC-2A4F-81A4DAC16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3963C05-A5D0-CA5E-0995-095C96C0B113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388C65-007A-DDB2-01E0-BCD47025F3E1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4F767D1-FC78-B06C-993A-D13EB8AD7059}"/>
              </a:ext>
            </a:extLst>
          </p:cNvPr>
          <p:cNvSpPr txBox="1">
            <a:spLocks/>
          </p:cNvSpPr>
          <p:nvPr/>
        </p:nvSpPr>
        <p:spPr>
          <a:xfrm>
            <a:off x="471949" y="356171"/>
            <a:ext cx="4207244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dirty="0">
                <a:latin typeface=""/>
                <a:ea typeface="Inter" panose="02000503000000020004" pitchFamily="2" charset="0"/>
                <a:cs typeface="Inter" panose="02000503000000020004" pitchFamily="2" charset="0"/>
              </a:rPr>
              <a:t>The Research Data Challenge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0E135B1-7297-E91A-3B55-AA00B3C0A450}"/>
              </a:ext>
            </a:extLst>
          </p:cNvPr>
          <p:cNvSpPr txBox="1">
            <a:spLocks/>
          </p:cNvSpPr>
          <p:nvPr/>
        </p:nvSpPr>
        <p:spPr>
          <a:xfrm>
            <a:off x="6096000" y="2318972"/>
            <a:ext cx="5269158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Data Silos</a:t>
            </a:r>
            <a:r>
              <a:rPr lang="en-GB" sz="1600" dirty="0">
                <a:latin typeface="Inter (Medium)"/>
              </a:rPr>
              <a:t>: Information trapped in isolated files </a:t>
            </a:r>
            <a:r>
              <a:rPr lang="en-GB" sz="1600" dirty="0" err="1">
                <a:latin typeface="Inter (Medium)"/>
              </a:rPr>
              <a:t>e.g</a:t>
            </a:r>
            <a:r>
              <a:rPr lang="en-GB" sz="1600" dirty="0">
                <a:latin typeface="Inter (Medium)"/>
              </a:rPr>
              <a:t> Excel, </a:t>
            </a:r>
            <a:r>
              <a:rPr lang="en-GB" sz="1600" dirty="0" err="1">
                <a:latin typeface="Inter (Medium)"/>
              </a:rPr>
              <a:t>REDCap</a:t>
            </a:r>
            <a:r>
              <a:rPr lang="en-GB" sz="1600" dirty="0">
                <a:latin typeface="Inter (Medium)"/>
              </a:rPr>
              <a:t> and lab software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Human error</a:t>
            </a:r>
            <a:r>
              <a:rPr lang="en-GB" sz="1600" dirty="0">
                <a:latin typeface="Inter (Medium)"/>
              </a:rPr>
              <a:t>: Manual copy-pasting and VLOOKUPs introduce invisible mistakes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Static Snapshots</a:t>
            </a:r>
            <a:r>
              <a:rPr lang="en-GB" sz="1600" dirty="0">
                <a:latin typeface="Inter (Medium)"/>
              </a:rPr>
              <a:t>: A chart in a PDF is ”static” the moment it is published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The Goal</a:t>
            </a:r>
            <a:r>
              <a:rPr lang="en-GB" sz="1600" dirty="0">
                <a:latin typeface="Inter (Medium)"/>
              </a:rPr>
              <a:t>: Move from static snapshots to a dynamic flow of evidence.</a:t>
            </a:r>
          </a:p>
          <a:p>
            <a:pPr marL="0" indent="0">
              <a:spcBef>
                <a:spcPts val="1800"/>
              </a:spcBef>
              <a:buClr>
                <a:srgbClr val="FCCA3A"/>
              </a:buClr>
              <a:buSzPct val="160000"/>
              <a:buNone/>
              <a:defRPr/>
            </a:pP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11F2DF-3B92-7C34-2FE6-2B969EC06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2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B746567-AC44-69A2-0CF1-93F64DAD6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513" y="2146074"/>
            <a:ext cx="4161183" cy="416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A9D324-A272-4BBA-7534-B84B3BFEA514}"/>
              </a:ext>
            </a:extLst>
          </p:cNvPr>
          <p:cNvSpPr txBox="1"/>
          <p:nvPr/>
        </p:nvSpPr>
        <p:spPr>
          <a:xfrm>
            <a:off x="6084642" y="17767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The problem with traditional workflows..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349F7C-F9EA-4406-7A74-8F88FED3FA96}"/>
              </a:ext>
            </a:extLst>
          </p:cNvPr>
          <p:cNvSpPr txBox="1"/>
          <p:nvPr/>
        </p:nvSpPr>
        <p:spPr>
          <a:xfrm>
            <a:off x="6084642" y="5230334"/>
            <a:ext cx="52691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dirty="0" err="1">
                <a:latin typeface="Inter (Medium)"/>
              </a:rPr>
              <a:t>PowerBI</a:t>
            </a:r>
            <a:r>
              <a:rPr lang="en-GB" sz="1800" dirty="0">
                <a:latin typeface="Inter (Medium)"/>
              </a:rPr>
              <a:t> can address this through unified connections, automated pipelines and dynamic updating</a:t>
            </a:r>
          </a:p>
        </p:txBody>
      </p:sp>
    </p:spTree>
    <p:extLst>
      <p:ext uri="{BB962C8B-B14F-4D97-AF65-F5344CB8AC3E}">
        <p14:creationId xmlns:p14="http://schemas.microsoft.com/office/powerpoint/2010/main" val="1186917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AAAA-D691-1C54-2E19-26F48C0D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2BE96D9-EEE6-560D-0989-62F61D91EC5E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6E27E6-0371-7084-445E-C69E6DE00228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D8FF25-D690-DEA9-171F-34E9C8278B31}"/>
              </a:ext>
            </a:extLst>
          </p:cNvPr>
          <p:cNvSpPr txBox="1">
            <a:spLocks/>
          </p:cNvSpPr>
          <p:nvPr/>
        </p:nvSpPr>
        <p:spPr>
          <a:xfrm>
            <a:off x="471949" y="356171"/>
            <a:ext cx="4207244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What is </a:t>
            </a:r>
            <a:r>
              <a:rPr lang="en-IE" b="1" dirty="0" err="1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PowerBI</a:t>
            </a: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?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3DBEFF-6871-0EB3-3DF0-B26DDAA4DA03}"/>
              </a:ext>
            </a:extLst>
          </p:cNvPr>
          <p:cNvSpPr txBox="1">
            <a:spLocks/>
          </p:cNvSpPr>
          <p:nvPr/>
        </p:nvSpPr>
        <p:spPr>
          <a:xfrm>
            <a:off x="316889" y="2546649"/>
            <a:ext cx="5134342" cy="2004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Definition</a:t>
            </a:r>
            <a:r>
              <a:rPr lang="en-GB" sz="1600" dirty="0">
                <a:latin typeface="Inter (Medium)"/>
              </a:rPr>
              <a:t>: A comprehensive, cloud-based business analytics service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Research Role</a:t>
            </a:r>
            <a:r>
              <a:rPr lang="en-GB" sz="1600" dirty="0">
                <a:latin typeface="Inter (Medium)"/>
              </a:rPr>
              <a:t>: The bridge between raw data storage and interactive scientific communication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Not just charts..</a:t>
            </a:r>
            <a:r>
              <a:rPr lang="en-GB" sz="1600" dirty="0">
                <a:latin typeface="Inter (Medium)"/>
              </a:rPr>
              <a:t>: An end-to-end data processing engine</a:t>
            </a: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F6DB56-1DB5-868E-3CF3-BB8F1D51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E5EE3-8391-53C6-E85A-17B30247C1C2}"/>
              </a:ext>
            </a:extLst>
          </p:cNvPr>
          <p:cNvSpPr txBox="1"/>
          <p:nvPr/>
        </p:nvSpPr>
        <p:spPr>
          <a:xfrm>
            <a:off x="316889" y="19876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The high-level concept: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63190-3C73-9343-1F6B-CC69EB6D9BD0}"/>
              </a:ext>
            </a:extLst>
          </p:cNvPr>
          <p:cNvSpPr txBox="1"/>
          <p:nvPr/>
        </p:nvSpPr>
        <p:spPr>
          <a:xfrm>
            <a:off x="5562599" y="20055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The Three Core Pillars</a:t>
            </a:r>
          </a:p>
        </p:txBody>
      </p:sp>
      <p:pic>
        <p:nvPicPr>
          <p:cNvPr id="12" name="Picture 11" descr="A diagram of a model&#10;&#10;AI-generated content may be incorrect.">
            <a:extLst>
              <a:ext uri="{FF2B5EF4-FFF2-40B4-BE49-F238E27FC236}">
                <a16:creationId xmlns:a16="http://schemas.microsoft.com/office/drawing/2014/main" id="{771D2B17-F70A-08E7-4088-2221942113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528" y="2392799"/>
            <a:ext cx="4624143" cy="396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48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AAAA-D691-1C54-2E19-26F48C0DE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2BE96D9-EEE6-560D-0989-62F61D91EC5E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6E27E6-0371-7084-445E-C69E6DE00228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6D8FF25-D690-DEA9-171F-34E9C8278B31}"/>
              </a:ext>
            </a:extLst>
          </p:cNvPr>
          <p:cNvSpPr txBox="1">
            <a:spLocks/>
          </p:cNvSpPr>
          <p:nvPr/>
        </p:nvSpPr>
        <p:spPr>
          <a:xfrm>
            <a:off x="471949" y="356171"/>
            <a:ext cx="4207244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Why </a:t>
            </a:r>
            <a:r>
              <a:rPr lang="en-IE" b="1" dirty="0" err="1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PowerBI</a:t>
            </a: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?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F3DBEFF-6871-0EB3-3DF0-B26DDAA4DA03}"/>
              </a:ext>
            </a:extLst>
          </p:cNvPr>
          <p:cNvSpPr txBox="1">
            <a:spLocks/>
          </p:cNvSpPr>
          <p:nvPr/>
        </p:nvSpPr>
        <p:spPr>
          <a:xfrm>
            <a:off x="316889" y="2546649"/>
            <a:ext cx="5134342" cy="20041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Same job, different tools</a:t>
            </a:r>
            <a:r>
              <a:rPr lang="en-GB" sz="1600" dirty="0">
                <a:latin typeface="Inter (Medium)"/>
              </a:rPr>
              <a:t>: Most research groups already own Excel, and some have a Tableau licence somewhere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Where they fall short</a:t>
            </a:r>
            <a:r>
              <a:rPr lang="en-GB" sz="1600" dirty="0">
                <a:latin typeface="Inter (Medium)"/>
              </a:rPr>
              <a:t>: Neither one records its own cleaning steps or refreshes itself when a data source changes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Cost, for context</a:t>
            </a:r>
            <a:r>
              <a:rPr lang="en-GB" sz="1600" dirty="0">
                <a:latin typeface="Inter (Medium)"/>
              </a:rPr>
              <a:t>: Power BI Desktop is free for SETU staff and students — no separate licence to justify</a:t>
            </a: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F6DB56-1DB5-868E-3CF3-BB8F1D51E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E5EE3-8391-53C6-E85A-17B30247C1C2}"/>
              </a:ext>
            </a:extLst>
          </p:cNvPr>
          <p:cNvSpPr txBox="1"/>
          <p:nvPr/>
        </p:nvSpPr>
        <p:spPr>
          <a:xfrm>
            <a:off x="316889" y="19876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Choosing the right tool: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63190-3C73-9343-1F6B-CC69EB6D9BD0}"/>
              </a:ext>
            </a:extLst>
          </p:cNvPr>
          <p:cNvSpPr txBox="1"/>
          <p:nvPr/>
        </p:nvSpPr>
        <p:spPr>
          <a:xfrm>
            <a:off x="5562599" y="200554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Excel vs Tableau vs Power BI</a:t>
            </a:r>
          </a:p>
        </p:txBody>
      </p:sp>
      <p:sp>
        <p:nvSpPr>
          <p:cNvPr id="101" name="Card 101"/>
          <p:cNvSpPr/>
          <p:nvPr/>
        </p:nvSpPr>
        <p:spPr>
          <a:xfrm>
            <a:off x="6298528" y="2392799"/>
            <a:ext cx="4624143" cy="1221183"/>
          </a:xfrm>
          <a:prstGeom prst="roundRect">
            <a:avLst>
              <a:gd name="adj" fmla="val 6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>
              <a:buNone/>
            </a:pPr>
            <a:r>
              <a:rPr lang="en-IE" sz="1600" b="1" dirty="0">
                <a:solidFill>
                  <a:srgbClr val="435465"/>
                </a:solidFill>
                <a:latin typeface="Inter"/>
              </a:rPr>
              <a:t>Excel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Familiar and flexible, but manual VLOOKUPs and copy-paste don’t scale — and every fix is invisible.</a:t>
            </a:r>
          </a:p>
        </p:txBody>
      </p:sp>
      <p:sp>
        <p:nvSpPr>
          <p:cNvPr id="102" name="Card 102"/>
          <p:cNvSpPr/>
          <p:nvPr/>
        </p:nvSpPr>
        <p:spPr>
          <a:xfrm>
            <a:off x="6298528" y="3763982"/>
            <a:ext cx="4624143" cy="1221183"/>
          </a:xfrm>
          <a:prstGeom prst="roundRect">
            <a:avLst>
              <a:gd name="adj" fmla="val 6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>
              <a:buNone/>
            </a:pPr>
            <a:r>
              <a:rPr lang="en-IE" sz="1600" b="1" dirty="0">
                <a:solidFill>
                  <a:srgbClr val="435465"/>
                </a:solidFill>
                <a:latin typeface="Inter"/>
              </a:rPr>
              <a:t>Tableau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Polished visuals, but a separate licence cost and thinner native data-cleaning.</a:t>
            </a:r>
          </a:p>
        </p:txBody>
      </p:sp>
      <p:sp>
        <p:nvSpPr>
          <p:cNvPr id="103" name="Card 103"/>
          <p:cNvSpPr/>
          <p:nvPr/>
        </p:nvSpPr>
        <p:spPr>
          <a:xfrm>
            <a:off x="6298528" y="5135165"/>
            <a:ext cx="4624143" cy="1221183"/>
          </a:xfrm>
          <a:prstGeom prst="roundRect">
            <a:avLst>
              <a:gd name="adj" fmla="val 6000"/>
            </a:avLst>
          </a:prstGeom>
          <a:solidFill>
            <a:srgbClr val="FCEBC9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>
              <a:buNone/>
            </a:pPr>
            <a:r>
              <a:rPr lang="en-IE" sz="1600" b="1" dirty="0">
                <a:solidFill>
                  <a:srgbClr val="435465"/>
                </a:solidFill>
                <a:latin typeface="Inter"/>
              </a:rPr>
              <a:t>Power BI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Cleans, models and publishes in one free (for SETU staff) tool — with a full audit trail.</a:t>
            </a:r>
          </a:p>
          <a:p>
            <a:pPr marL="0" indent="0">
              <a:buNone/>
            </a:pPr>
            <a:r>
              <a:rPr lang="en-IE" sz="1100" b="1" dirty="0">
                <a:solidFill>
                  <a:srgbClr val="B8720A"/>
                </a:solidFill>
                <a:latin typeface="Inter"/>
              </a:rPr>
              <a:t>RECOMMENDED FOR RESEARCH</a:t>
            </a:r>
          </a:p>
        </p:txBody>
      </p:sp>
    </p:spTree>
    <p:extLst>
      <p:ext uri="{BB962C8B-B14F-4D97-AF65-F5344CB8AC3E}">
        <p14:creationId xmlns:p14="http://schemas.microsoft.com/office/powerpoint/2010/main" val="1808485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DB14C7-280D-F9F0-A04C-43FD02A9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991DC90-229B-F075-97D1-36783BB614DE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6FE2C6-885D-E76B-8A10-7C32685815CF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DDD9158-DECE-B12B-120F-1E8528F305BE}"/>
              </a:ext>
            </a:extLst>
          </p:cNvPr>
          <p:cNvSpPr txBox="1">
            <a:spLocks/>
          </p:cNvSpPr>
          <p:nvPr/>
        </p:nvSpPr>
        <p:spPr>
          <a:xfrm>
            <a:off x="471949" y="356171"/>
            <a:ext cx="4207244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4FD6EA3-5839-1BFD-4B3B-88D7A75AAC7F}"/>
              </a:ext>
            </a:extLst>
          </p:cNvPr>
          <p:cNvSpPr txBox="1">
            <a:spLocks/>
          </p:cNvSpPr>
          <p:nvPr/>
        </p:nvSpPr>
        <p:spPr>
          <a:xfrm>
            <a:off x="6096000" y="2330699"/>
            <a:ext cx="5134342" cy="3724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Defined ‘Cleaning’</a:t>
            </a:r>
            <a:r>
              <a:rPr lang="en-GB" sz="1600" dirty="0">
                <a:latin typeface="Inter (Medium)"/>
              </a:rPr>
              <a:t>: Alterations to data from a raw source can be cleaned and automated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Power Query “Applied Steps”</a:t>
            </a:r>
            <a:r>
              <a:rPr lang="en-GB" sz="1600" dirty="0">
                <a:latin typeface="Inter (Medium)"/>
              </a:rPr>
              <a:t>: Every data transformation is recorded as sequential visual script. So reusable and reproducible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Radical Transparency</a:t>
            </a:r>
            <a:r>
              <a:rPr lang="en-GB" sz="1600" dirty="0">
                <a:latin typeface="Inter (Medium)"/>
              </a:rPr>
              <a:t>: Peer reviewers and collaborators can see the exact series of actions to transform a raw data set into one of significance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Automated Efficiency</a:t>
            </a:r>
            <a:r>
              <a:rPr lang="en-GB" sz="1600" dirty="0">
                <a:latin typeface="Inter (Medium)"/>
              </a:rPr>
              <a:t>: When a new batch of data arrives, it can be automated cleaned, visualised, ready for analysis</a:t>
            </a:r>
          </a:p>
          <a:p>
            <a:pPr marL="0" indent="0">
              <a:spcBef>
                <a:spcPts val="1800"/>
              </a:spcBef>
              <a:buClr>
                <a:srgbClr val="FCCA3A"/>
              </a:buClr>
              <a:buSzPct val="160000"/>
              <a:buNone/>
              <a:defRPr/>
            </a:pPr>
            <a:endParaRPr lang="en-GB" sz="1600" dirty="0">
              <a:latin typeface="Inter (Medium)"/>
            </a:endParaRPr>
          </a:p>
          <a:p>
            <a:pPr marL="0" indent="0">
              <a:spcBef>
                <a:spcPts val="1800"/>
              </a:spcBef>
              <a:buClr>
                <a:srgbClr val="FCCA3A"/>
              </a:buClr>
              <a:buSzPct val="160000"/>
              <a:buNone/>
              <a:defRPr/>
            </a:pP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9B698-0428-DF27-7313-B5FCEECC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63AFC7-7F24-E614-F94A-DCA1A7519FB4}"/>
              </a:ext>
            </a:extLst>
          </p:cNvPr>
          <p:cNvSpPr txBox="1"/>
          <p:nvPr/>
        </p:nvSpPr>
        <p:spPr>
          <a:xfrm>
            <a:off x="6283041" y="1660660"/>
            <a:ext cx="38948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Automating Your Audit Trail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0807F3-5ED2-994B-B287-C06B0A395C31}"/>
              </a:ext>
            </a:extLst>
          </p:cNvPr>
          <p:cNvSpPr txBox="1">
            <a:spLocks/>
          </p:cNvSpPr>
          <p:nvPr/>
        </p:nvSpPr>
        <p:spPr>
          <a:xfrm>
            <a:off x="582270" y="418525"/>
            <a:ext cx="4396129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 err="1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PowerBI</a:t>
            </a: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 &amp; Reproducibility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F0529469-C247-C5DC-9DBC-0DDC1F026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49" y="1635300"/>
            <a:ext cx="8206154" cy="4613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74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D62AC-9E67-062B-A1FA-4C8A0A47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B07648-87AD-A63F-53B9-A124E5C8B8AA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3BBEF3-5AD3-6F62-B7D1-F837B093BDCB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D2E31F-EB4C-8BB7-47A3-DE83AD84BE7A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Advanced Analytics and Research Features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F9B055F-81C4-0BEF-4957-3CB1C0A65A02}"/>
              </a:ext>
            </a:extLst>
          </p:cNvPr>
          <p:cNvSpPr txBox="1">
            <a:spLocks/>
          </p:cNvSpPr>
          <p:nvPr/>
        </p:nvSpPr>
        <p:spPr>
          <a:xfrm>
            <a:off x="316965" y="3136995"/>
            <a:ext cx="5017035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R and Python Integration</a:t>
            </a:r>
            <a:r>
              <a:rPr lang="en-GB" sz="1600" dirty="0">
                <a:latin typeface="Inter (Medium)"/>
              </a:rPr>
              <a:t>: Run custom statistical models and complex visualisations (Heatmaps, violin plots) natively inside a dashboard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DAX Formulas</a:t>
            </a:r>
            <a:r>
              <a:rPr lang="en-GB" sz="1600" dirty="0">
                <a:latin typeface="Inter (Medium)"/>
              </a:rPr>
              <a:t>: Create complex, dynamic calculations across millions of rows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AI Insight</a:t>
            </a:r>
            <a:r>
              <a:rPr lang="en-GB" sz="1600" dirty="0">
                <a:latin typeface="Inter (Medium)"/>
              </a:rPr>
              <a:t>: Use built in machine learning features, for example identifying ‘key insights’ from a data set</a:t>
            </a: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441000-2762-FA00-8EBD-954377CCC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A26563-E46F-5A26-D00A-F9CF4FBC47BC}"/>
              </a:ext>
            </a:extLst>
          </p:cNvPr>
          <p:cNvSpPr txBox="1"/>
          <p:nvPr/>
        </p:nvSpPr>
        <p:spPr>
          <a:xfrm>
            <a:off x="316965" y="2604165"/>
            <a:ext cx="450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Scientific integration and interactivity</a:t>
            </a:r>
          </a:p>
        </p:txBody>
      </p:sp>
      <p:pic>
        <p:nvPicPr>
          <p:cNvPr id="14" name="Picture 13" descr="A diagram of data security&#10;&#10;AI-generated content may be incorrect.">
            <a:extLst>
              <a:ext uri="{FF2B5EF4-FFF2-40B4-BE49-F238E27FC236}">
                <a16:creationId xmlns:a16="http://schemas.microsoft.com/office/drawing/2014/main" id="{31FD2B6A-4794-4013-C1D2-091BCC416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136" y="1927084"/>
            <a:ext cx="6471413" cy="372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152D36-F9EA-0944-349B-58EBF8F02FE2}"/>
              </a:ext>
            </a:extLst>
          </p:cNvPr>
          <p:cNvSpPr txBox="1"/>
          <p:nvPr/>
        </p:nvSpPr>
        <p:spPr>
          <a:xfrm>
            <a:off x="6703337" y="5781716"/>
            <a:ext cx="4832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i="1" dirty="0">
                <a:latin typeface="Inter (Medium)"/>
              </a:rPr>
              <a:t>* </a:t>
            </a:r>
            <a:r>
              <a:rPr lang="en-GB" i="1" dirty="0" err="1">
                <a:latin typeface="Inter (Medium)"/>
              </a:rPr>
              <a:t>PowerBI</a:t>
            </a:r>
            <a:r>
              <a:rPr lang="en-GB" i="1" dirty="0">
                <a:latin typeface="Inter (Medium)"/>
              </a:rPr>
              <a:t> Integrated into a data collection and lab use environment</a:t>
            </a:r>
            <a:endParaRPr lang="en-GB" sz="1800" i="1" dirty="0">
              <a:latin typeface="Inter (Medium)"/>
            </a:endParaRPr>
          </a:p>
        </p:txBody>
      </p:sp>
    </p:spTree>
    <p:extLst>
      <p:ext uri="{BB962C8B-B14F-4D97-AF65-F5344CB8AC3E}">
        <p14:creationId xmlns:p14="http://schemas.microsoft.com/office/powerpoint/2010/main" val="2319486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FD62AC-9E67-062B-A1FA-4C8A0A47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B07648-87AD-A63F-53B9-A124E5C8B8AA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23BBEF3-5AD3-6F62-B7D1-F837B093BDCB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D2E31F-EB4C-8BB7-47A3-DE83AD84BE7A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Copilot AI &amp; Advanced Analytics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F9B055F-81C4-0BEF-4957-3CB1C0A65A02}"/>
              </a:ext>
            </a:extLst>
          </p:cNvPr>
          <p:cNvSpPr txBox="1">
            <a:spLocks/>
          </p:cNvSpPr>
          <p:nvPr/>
        </p:nvSpPr>
        <p:spPr>
          <a:xfrm>
            <a:off x="316965" y="3136995"/>
            <a:ext cx="5017035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Copilot Q&amp;A</a:t>
            </a:r>
            <a:r>
              <a:rPr lang="en-GB" sz="1600" dirty="0">
                <a:latin typeface="Inter (Medium)"/>
              </a:rPr>
              <a:t>: Type a question in natural language and Copilot builds the visual for you, on the spot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R and Python, still there</a:t>
            </a:r>
            <a:r>
              <a:rPr lang="en-GB" sz="1600" dirty="0">
                <a:latin typeface="Inter (Medium)"/>
              </a:rPr>
              <a:t>: Run custom statistical models and complex visuals (heatmaps, violin plots) natively inside a dashboard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Key Influencers</a:t>
            </a:r>
            <a:r>
              <a:rPr lang="en-GB" sz="1600" dirty="0">
                <a:latin typeface="Inter (Medium)"/>
              </a:rPr>
              <a:t>: A built-in ML visual that automatically tests which variables drive an outcome you pick</a:t>
            </a: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441000-2762-FA00-8EBD-954377CCC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A26563-E46F-5A26-D00A-F9CF4FBC47BC}"/>
              </a:ext>
            </a:extLst>
          </p:cNvPr>
          <p:cNvSpPr txBox="1"/>
          <p:nvPr/>
        </p:nvSpPr>
        <p:spPr>
          <a:xfrm>
            <a:off x="316965" y="2604165"/>
            <a:ext cx="4501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Ask your data a question, in plain English</a:t>
            </a:r>
          </a:p>
        </p:txBody>
      </p:sp>
      <p:sp>
        <p:nvSpPr>
          <p:cNvPr id="200" name="ChatPanel"/>
          <p:cNvSpPr/>
          <p:nvPr/>
        </p:nvSpPr>
        <p:spPr>
          <a:xfrm>
            <a:off x="5618136" y="1927084"/>
            <a:ext cx="6471413" cy="3725457"/>
          </a:xfrm>
          <a:prstGeom prst="roundRect">
            <a:avLst>
              <a:gd name="adj" fmla="val 4000"/>
            </a:avLst>
          </a:prstGeom>
          <a:solidFill>
            <a:srgbClr val="F4F5F7"/>
          </a:solidFill>
          <a:ln>
            <a:noFill/>
          </a:ln>
          <a:effectLst>
            <a:outerShdw blurRad="292100" dist="139700" dir="2700000" algn="tl" rotWithShape="0">
              <a:srgbClr val="333333">
                <a:alpha val="45000"/>
              </a:srgb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en-IE" sz="1100" b="1" dirty="0">
                <a:solidFill>
                  <a:srgbClr val="8A8F98"/>
                </a:solidFill>
                <a:latin typeface="Inter"/>
              </a:rPr>
              <a:t>Copilot in Power BI</a:t>
            </a:r>
          </a:p>
        </p:txBody>
      </p:sp>
      <p:sp>
        <p:nvSpPr>
          <p:cNvPr id="201" name="Bubble 201"/>
          <p:cNvSpPr/>
          <p:nvPr/>
        </p:nvSpPr>
        <p:spPr>
          <a:xfrm>
            <a:off x="5938136" y="2627084"/>
            <a:ext cx="5831413" cy="950000"/>
          </a:xfrm>
          <a:prstGeom prst="roundRect">
            <a:avLst>
              <a:gd name="adj" fmla="val 8000"/>
            </a:avLst>
          </a:prstGeom>
          <a:solidFill>
            <a:srgbClr val="435465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IE" sz="1100" b="1" dirty="0">
                <a:solidFill>
                  <a:srgbClr val="FFFFFF"/>
                </a:solidFill>
                <a:latin typeface="Inter"/>
              </a:rPr>
              <a:t>You ask:</a:t>
            </a:r>
          </a:p>
          <a:p>
            <a:pPr marL="0" indent="0" algn="l">
              <a:buNone/>
            </a:pPr>
            <a:r>
              <a:rPr lang="en-IE" sz="1300" dirty="0">
                <a:solidFill>
                  <a:srgbClr val="FFFFFF"/>
                </a:solidFill>
                <a:latin typeface="Inter"/>
              </a:rPr>
              <a:t>“Which factor most affects patient drop-out?”</a:t>
            </a:r>
          </a:p>
        </p:txBody>
      </p:sp>
      <p:sp>
        <p:nvSpPr>
          <p:cNvPr id="202" name="Bubble 202"/>
          <p:cNvSpPr/>
          <p:nvPr/>
        </p:nvSpPr>
        <p:spPr>
          <a:xfrm>
            <a:off x="5938136" y="3797084"/>
            <a:ext cx="5831413" cy="1450000"/>
          </a:xfrm>
          <a:prstGeom prst="roundRect">
            <a:avLst>
              <a:gd name="adj" fmla="val 8000"/>
            </a:avLst>
          </a:prstGeom>
          <a:solidFill>
            <a:srgbClr val="FCEBC9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IE" sz="1100" b="1" dirty="0">
                <a:solidFill>
                  <a:srgbClr val="6B4A0E"/>
                </a:solidFill>
                <a:latin typeface="Inter"/>
              </a:rPr>
              <a:t>Copilot answers:</a:t>
            </a:r>
          </a:p>
          <a:p>
            <a:pPr marL="0" indent="0" algn="l">
              <a:buNone/>
            </a:pPr>
            <a:r>
              <a:rPr lang="en-IE" sz="1300" dirty="0">
                <a:solidFill>
                  <a:srgbClr val="6B4A0E"/>
                </a:solidFill>
                <a:latin typeface="Inter"/>
              </a:rPr>
              <a:t>“Age at enrolment and distance from site are the strongest predictors — here’s the chart.”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152D36-F9EA-0944-349B-58EBF8F02FE2}"/>
              </a:ext>
            </a:extLst>
          </p:cNvPr>
          <p:cNvSpPr txBox="1"/>
          <p:nvPr/>
        </p:nvSpPr>
        <p:spPr>
          <a:xfrm>
            <a:off x="6703337" y="5781716"/>
            <a:ext cx="4832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i="1" dirty="0">
                <a:latin typeface="Inter (Medium)"/>
              </a:rPr>
              <a:t>* </a:t>
            </a:r>
            <a:r>
              <a:rPr lang="en-GB" i="1" dirty="0" err="1">
                <a:latin typeface="Inter (Medium)"/>
              </a:rPr>
              <a:t>PowerBI</a:t>
            </a:r>
            <a:r>
              <a:rPr lang="en-GB" i="1" dirty="0">
                <a:latin typeface="Inter (Medium)"/>
              </a:rPr>
              <a:t> Copilot is available in Power BI Desktop and Service (Microsoft 365 licence required for full features)</a:t>
            </a:r>
            <a:endParaRPr lang="en-GB" sz="1800" i="1" dirty="0">
              <a:latin typeface="Inter (Medium)"/>
            </a:endParaRPr>
          </a:p>
        </p:txBody>
      </p:sp>
    </p:spTree>
    <p:extLst>
      <p:ext uri="{BB962C8B-B14F-4D97-AF65-F5344CB8AC3E}">
        <p14:creationId xmlns:p14="http://schemas.microsoft.com/office/powerpoint/2010/main" val="2319486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6ED83E-DA49-34C4-FCB6-9120013D4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1F76BDE-02BA-E32D-40AD-E035CA695F92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85B2F2F-23C9-AD15-4722-E0AD2C032F77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DCDEB2A-E918-DE60-0F1A-9D5571CD962F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Scientific Impact Dissemination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2F3D18A-8929-9AED-BA97-5560FF4C5D6D}"/>
              </a:ext>
            </a:extLst>
          </p:cNvPr>
          <p:cNvSpPr txBox="1">
            <a:spLocks/>
          </p:cNvSpPr>
          <p:nvPr/>
        </p:nvSpPr>
        <p:spPr>
          <a:xfrm>
            <a:off x="5976021" y="2553795"/>
            <a:ext cx="5269158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Funder Alignment</a:t>
            </a:r>
            <a:r>
              <a:rPr lang="en-GB" sz="1600" dirty="0">
                <a:latin typeface="Inter (Medium)"/>
              </a:rPr>
              <a:t>: Meets the growing mandates from bodies like the NIH, Horizon Europe for open science and interactive data communication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Publish to Web</a:t>
            </a:r>
            <a:r>
              <a:rPr lang="en-GB" sz="1600" dirty="0">
                <a:latin typeface="Inter (Medium)"/>
              </a:rPr>
              <a:t>: Generate a secure URL to embed live, interactive dashboards directly into project websites. </a:t>
            </a:r>
            <a:r>
              <a:rPr lang="en-GB" sz="1600" dirty="0">
                <a:latin typeface="Inter (Medium)"/>
                <a:hlinkClick r:id="rId4"/>
              </a:rPr>
              <a:t>Example</a:t>
            </a:r>
            <a:endParaRPr lang="en-GB" sz="1600" dirty="0"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Beyond the PDF</a:t>
            </a:r>
            <a:r>
              <a:rPr lang="en-GB" sz="1600" dirty="0">
                <a:latin typeface="Inter (Medium)"/>
              </a:rPr>
              <a:t>: Allows policymakers, clinicians and the public to filter the data by their specific region or variable of interest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Accessible Data: </a:t>
            </a:r>
            <a:r>
              <a:rPr lang="en-GB" sz="1600" dirty="0">
                <a:latin typeface="Inter (Medium)"/>
              </a:rPr>
              <a:t>Interactive, accessible data builds trust and drives greater engagement with your published papers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GB" sz="1600" dirty="0">
              <a:highlight>
                <a:srgbClr val="FFFF00"/>
              </a:highlight>
              <a:latin typeface="Inter (Medium)"/>
            </a:endParaRP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lang="en-IE" sz="1600" dirty="0">
              <a:highlight>
                <a:srgbClr val="FFFF00"/>
              </a:highlight>
              <a:latin typeface="Inter (Medium)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A34A0C-44DE-9D00-029E-3C7B7B9F3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7ED440-44A7-2C64-37E5-C2444D6B3616}"/>
              </a:ext>
            </a:extLst>
          </p:cNvPr>
          <p:cNvSpPr txBox="1"/>
          <p:nvPr/>
        </p:nvSpPr>
        <p:spPr>
          <a:xfrm>
            <a:off x="5976021" y="199118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sz="1800" b="1" dirty="0">
                <a:latin typeface="Inter (Medium)"/>
              </a:rPr>
              <a:t>Scientific integration and interactivity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38FD852-DADD-3F50-496B-616895750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965" y="2797392"/>
            <a:ext cx="5534271" cy="28030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008671-BCF3-0747-99AB-569334806065}"/>
              </a:ext>
            </a:extLst>
          </p:cNvPr>
          <p:cNvSpPr txBox="1"/>
          <p:nvPr/>
        </p:nvSpPr>
        <p:spPr>
          <a:xfrm>
            <a:off x="551221" y="5710019"/>
            <a:ext cx="48326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i="1" dirty="0">
                <a:latin typeface="Inter (Medium)"/>
              </a:rPr>
              <a:t>* Example of interactive visual from scientific data set</a:t>
            </a:r>
            <a:endParaRPr lang="en-GB" sz="1800" i="1" dirty="0">
              <a:latin typeface="Inter (Medium)"/>
            </a:endParaRPr>
          </a:p>
        </p:txBody>
      </p:sp>
    </p:spTree>
    <p:extLst>
      <p:ext uri="{BB962C8B-B14F-4D97-AF65-F5344CB8AC3E}">
        <p14:creationId xmlns:p14="http://schemas.microsoft.com/office/powerpoint/2010/main" val="3927721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F5B8A-9D2C-4517-05D2-35AD38040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40F1DA-A595-3D7F-7ED7-FC06684F46C0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E8F877-DD4F-8125-B086-16E462397064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04426D1-BC19-F0EB-CADC-2958DDF26693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Mini-Walkthrough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119369-FD81-AD90-1015-F8FE8CE4B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9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F985268-B3DD-4EA3-01D1-13D7E11109ED}"/>
              </a:ext>
            </a:extLst>
          </p:cNvPr>
          <p:cNvSpPr txBox="1">
            <a:spLocks/>
          </p:cNvSpPr>
          <p:nvPr/>
        </p:nvSpPr>
        <p:spPr>
          <a:xfrm>
            <a:off x="5976021" y="2553795"/>
            <a:ext cx="5269158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Access</a:t>
            </a:r>
            <a:r>
              <a:rPr lang="en-GB" sz="1600" dirty="0">
                <a:latin typeface="Inter (Medium)"/>
              </a:rPr>
              <a:t>: University Staff can access </a:t>
            </a:r>
            <a:r>
              <a:rPr lang="en-GB" sz="1600" dirty="0" err="1">
                <a:latin typeface="Inter (Medium)"/>
              </a:rPr>
              <a:t>PowerBI</a:t>
            </a:r>
            <a:r>
              <a:rPr lang="en-GB" sz="1600" dirty="0">
                <a:latin typeface="Inter (Medium)"/>
              </a:rPr>
              <a:t> through </a:t>
            </a:r>
            <a:r>
              <a:rPr lang="en-GB" sz="1600" dirty="0">
                <a:latin typeface="Inter (Medium)"/>
                <a:hlinkClick r:id="rId4"/>
              </a:rPr>
              <a:t>https://www.office.com</a:t>
            </a:r>
            <a:r>
              <a:rPr lang="en-GB" sz="1600" dirty="0">
                <a:latin typeface="Inter (Medium)"/>
              </a:rPr>
              <a:t>. 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Quick look at the platform</a:t>
            </a:r>
            <a:r>
              <a:rPr lang="en-GB" sz="1600" dirty="0">
                <a:latin typeface="Inter (Medium)"/>
              </a:rPr>
              <a:t>: Using a public dataset — ClinicalTrials.gov study records (phase, status, enrolment, condition)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10763C7C-343C-D6D4-3AA0-C78303B3B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404" y="265287"/>
            <a:ext cx="3106617" cy="1725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55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F38E3-63D4-5A7B-1652-A9B9B37D4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CAF673-8723-A49D-97CC-3B2585E42BD7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938034-9EAF-601E-D6F3-A40DF4CF28FB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1BB0E9-B9F1-7794-C3A7-EC414F3263B9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Where Power BI Falls Short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B022DC-25D8-7D26-079E-B4E81D31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10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CD5FE90-7E34-8DC7-C427-372ADBBEDB21}"/>
              </a:ext>
            </a:extLst>
          </p:cNvPr>
          <p:cNvSpPr txBox="1">
            <a:spLocks/>
          </p:cNvSpPr>
          <p:nvPr/>
        </p:nvSpPr>
        <p:spPr>
          <a:xfrm>
            <a:off x="316965" y="1908276"/>
            <a:ext cx="5269158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It's a tool, not a fix</a:t>
            </a:r>
            <a:r>
              <a:rPr lang="en-GB" sz="1600" dirty="0">
                <a:latin typeface="Inter (Medium)"/>
              </a:rPr>
              <a:t>: Everything in this talk assumes you already understand your data and your stats — Power BI amplifies that, it doesn't supply it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The learning curve is real</a:t>
            </a:r>
            <a:r>
              <a:rPr lang="en-GB" sz="1600" dirty="0">
                <a:latin typeface="Inter (Medium)"/>
              </a:rPr>
              <a:t>: DAX and Power Query's M language are proper languages in their own right — budget weeks of practice, not an afternoon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Not a stats package: </a:t>
            </a:r>
            <a:r>
              <a:rPr lang="en-GB" sz="1600" dirty="0">
                <a:latin typeface="Inter (Medium)"/>
              </a:rPr>
              <a:t>You still need R, Python or SPSS for genuine inferential statistics — Power BI hosts them, it doesn't replace them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Governance is still your job: </a:t>
            </a:r>
            <a:r>
              <a:rPr lang="en-GB" sz="1600" dirty="0">
                <a:latin typeface="Inter (Medium)"/>
              </a:rPr>
              <a:t>Someone on the team still has to own the RLS rules and the refresh schedule — they don't maintain themselves</a:t>
            </a:r>
          </a:p>
        </p:txBody>
      </p:sp>
      <p:sp>
        <p:nvSpPr>
          <p:cNvPr id="230" name="LimCard 230v2"/>
          <p:cNvSpPr/>
          <p:nvPr/>
        </p:nvSpPr>
        <p:spPr>
          <a:xfrm>
            <a:off x="6149367" y="1203841"/>
            <a:ext cx="4711926" cy="1018775"/>
          </a:xfrm>
          <a:prstGeom prst="roundRect">
            <a:avLst>
              <a:gd name="adj" fmla="val 7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68580" rIns="137160" bIns="68580" anchor="ctr">
            <a:normAutofit/>
          </a:bodyPr>
          <a:lstStyle/>
          <a:p>
            <a:pPr marL="0" indent="0">
              <a:buNone/>
            </a:pPr>
            <a:r>
              <a:rPr lang="en-IE" sz="1500" b="1" dirty="0">
                <a:solidFill>
                  <a:srgbClr val="435465"/>
                </a:solidFill>
                <a:latin typeface="Inter"/>
              </a:rPr>
              <a:t>Learning curve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DAX and Power Query’s M language take real practice, not an afternoon</a:t>
            </a:r>
          </a:p>
        </p:txBody>
      </p:sp>
      <p:sp>
        <p:nvSpPr>
          <p:cNvPr id="231" name="LimCard 231v2"/>
          <p:cNvSpPr/>
          <p:nvPr/>
        </p:nvSpPr>
        <p:spPr>
          <a:xfrm>
            <a:off x="6149367" y="2352616"/>
            <a:ext cx="4711926" cy="1018775"/>
          </a:xfrm>
          <a:prstGeom prst="roundRect">
            <a:avLst>
              <a:gd name="adj" fmla="val 7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68580" rIns="137160" bIns="68580" anchor="ctr">
            <a:normAutofit/>
          </a:bodyPr>
          <a:lstStyle/>
          <a:p>
            <a:pPr marL="0" indent="0">
              <a:buNone/>
            </a:pPr>
            <a:r>
              <a:rPr lang="en-IE" sz="1500" b="1" dirty="0">
                <a:solidFill>
                  <a:srgbClr val="435465"/>
                </a:solidFill>
                <a:latin typeface="Inter"/>
              </a:rPr>
              <a:t>Not a stats engine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You still need R, Python or SPSS for genuine inferential statistics</a:t>
            </a:r>
          </a:p>
        </p:txBody>
      </p:sp>
      <p:sp>
        <p:nvSpPr>
          <p:cNvPr id="232" name="LimCard 232v2"/>
          <p:cNvSpPr/>
          <p:nvPr/>
        </p:nvSpPr>
        <p:spPr>
          <a:xfrm>
            <a:off x="6149367" y="3501391"/>
            <a:ext cx="4711926" cy="1018775"/>
          </a:xfrm>
          <a:prstGeom prst="roundRect">
            <a:avLst>
              <a:gd name="adj" fmla="val 7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68580" rIns="137160" bIns="68580" anchor="ctr">
            <a:normAutofit/>
          </a:bodyPr>
          <a:lstStyle/>
          <a:p>
            <a:pPr marL="0" indent="0">
              <a:buNone/>
            </a:pPr>
            <a:r>
              <a:rPr lang="en-IE" sz="1500" b="1" dirty="0">
                <a:solidFill>
                  <a:srgbClr val="435465"/>
                </a:solidFill>
                <a:latin typeface="Inter"/>
              </a:rPr>
              <a:t>Garbage in, garbage out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A badly modelled dataset stays badly modelled — better visuals won’t fix it</a:t>
            </a:r>
          </a:p>
        </p:txBody>
      </p:sp>
      <p:sp>
        <p:nvSpPr>
          <p:cNvPr id="233" name="LimCard 233v2"/>
          <p:cNvSpPr/>
          <p:nvPr/>
        </p:nvSpPr>
        <p:spPr>
          <a:xfrm>
            <a:off x="6149367" y="4650166"/>
            <a:ext cx="4711926" cy="1018775"/>
          </a:xfrm>
          <a:prstGeom prst="roundRect">
            <a:avLst>
              <a:gd name="adj" fmla="val 7000"/>
            </a:avLst>
          </a:prstGeom>
          <a:solidFill>
            <a:srgbClr val="E7ECF1"/>
          </a:solidFill>
          <a:ln>
            <a:noFill/>
          </a:ln>
        </p:spPr>
        <p:txBody>
          <a:bodyPr wrap="square" lIns="137160" tIns="68580" rIns="137160" bIns="68580" anchor="ctr">
            <a:normAutofit/>
          </a:bodyPr>
          <a:lstStyle/>
          <a:p>
            <a:pPr marL="0" indent="0">
              <a:buNone/>
            </a:pPr>
            <a:r>
              <a:rPr lang="en-IE" sz="1500" b="1" dirty="0">
                <a:solidFill>
                  <a:srgbClr val="435465"/>
                </a:solidFill>
                <a:latin typeface="Inter"/>
              </a:rPr>
              <a:t>Needs an owner</a:t>
            </a:r>
          </a:p>
          <a:p>
            <a:pPr marL="0" indent="0">
              <a:buNone/>
            </a:pPr>
            <a:r>
              <a:rPr lang="en-IE" sz="1200" dirty="0">
                <a:solidFill>
                  <a:srgbClr val="435465"/>
                </a:solidFill>
                <a:latin typeface="Inter"/>
              </a:rPr>
              <a:t>RLS rules and refresh schedules don’t maintain themselves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0FA31-61C5-CD32-703B-67FB76943A96}"/>
              </a:ext>
            </a:extLst>
          </p:cNvPr>
          <p:cNvSpPr txBox="1"/>
          <p:nvPr/>
        </p:nvSpPr>
        <p:spPr>
          <a:xfrm>
            <a:off x="6194271" y="5768941"/>
            <a:ext cx="483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i="1" dirty="0">
                <a:latin typeface="Inter (Medium)"/>
              </a:rPr>
              <a:t>* None of this is a reason not to use it — just a reason to be honest about what it is</a:t>
            </a:r>
            <a:endParaRPr lang="en-GB" sz="1800" i="1" dirty="0">
              <a:latin typeface="Inter (Medium)"/>
            </a:endParaRPr>
          </a:p>
        </p:txBody>
      </p:sp>
    </p:spTree>
    <p:extLst>
      <p:ext uri="{BB962C8B-B14F-4D97-AF65-F5344CB8AC3E}">
        <p14:creationId xmlns:p14="http://schemas.microsoft.com/office/powerpoint/2010/main" val="570170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F38E3-63D4-5A7B-1652-A9B9B37D4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CAF673-8723-A49D-97CC-3B2585E42BD7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938034-9EAF-601E-D6F3-A40DF4CF28FB}"/>
              </a:ext>
            </a:extLst>
          </p:cNvPr>
          <p:cNvSpPr txBox="1">
            <a:spLocks/>
          </p:cNvSpPr>
          <p:nvPr/>
        </p:nvSpPr>
        <p:spPr>
          <a:xfrm>
            <a:off x="2014149" y="4319464"/>
            <a:ext cx="3101547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1BB0E9-B9F1-7794-C3A7-EC414F3263B9}"/>
              </a:ext>
            </a:extLst>
          </p:cNvPr>
          <p:cNvSpPr txBox="1">
            <a:spLocks/>
          </p:cNvSpPr>
          <p:nvPr/>
        </p:nvSpPr>
        <p:spPr>
          <a:xfrm>
            <a:off x="316965" y="356171"/>
            <a:ext cx="5301171" cy="11544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85000"/>
              </a:lnSpc>
              <a:defRPr/>
            </a:pPr>
            <a:r>
              <a:rPr lang="en-IE" b="1" dirty="0">
                <a:latin typeface="DM Sans" pitchFamily="2" charset="77"/>
                <a:ea typeface="Inter" panose="02000503000000020004" pitchFamily="2" charset="0"/>
                <a:cs typeface="Inter" panose="02000503000000020004" pitchFamily="2" charset="0"/>
              </a:rPr>
              <a:t>Ethics &amp; Security</a:t>
            </a: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435465"/>
              </a:solidFill>
              <a:effectLst/>
              <a:uLnTx/>
              <a:uFillTx/>
              <a:latin typeface="DM Sans" pitchFamily="2" charset="77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B022DC-25D8-7D26-079E-B4E81D31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11</a:t>
            </a:fld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CD5FE90-7E34-8DC7-C427-372ADBBEDB21}"/>
              </a:ext>
            </a:extLst>
          </p:cNvPr>
          <p:cNvSpPr txBox="1">
            <a:spLocks/>
          </p:cNvSpPr>
          <p:nvPr/>
        </p:nvSpPr>
        <p:spPr>
          <a:xfrm>
            <a:off x="316965" y="1908276"/>
            <a:ext cx="5269158" cy="26985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Compliant</a:t>
            </a:r>
            <a:r>
              <a:rPr lang="en-GB" sz="1600" dirty="0">
                <a:latin typeface="Inter (Medium)"/>
              </a:rPr>
              <a:t>: Designed to meet strict GDPR and HIPAA standards when configured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Row-Level Security (RLS)</a:t>
            </a:r>
            <a:r>
              <a:rPr lang="en-GB" sz="1600" dirty="0">
                <a:latin typeface="Inter (Medium)"/>
              </a:rPr>
              <a:t>: Control exactly what data each user is allowed to see. Can be useful for FAIR data principals 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One Dashboard, Multiple Views: </a:t>
            </a:r>
            <a:r>
              <a:rPr lang="en-GB" sz="1600" dirty="0">
                <a:latin typeface="Inter (Medium)"/>
              </a:rPr>
              <a:t>A researcher at Site A only sees Site A’s patients, while the lead investigator can see the complete data set</a:t>
            </a:r>
          </a:p>
          <a:p>
            <a:pPr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b="1" dirty="0">
                <a:latin typeface="Inter (Medium)"/>
              </a:rPr>
              <a:t>Less emailed datasets: </a:t>
            </a:r>
            <a:r>
              <a:rPr lang="en-GB" sz="1600" dirty="0">
                <a:latin typeface="Inter (Medium)"/>
              </a:rPr>
              <a:t>Eliminate security risks and chance of data loss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7849986B-004D-C155-D1EA-DD5A79138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367" y="1203841"/>
            <a:ext cx="4711926" cy="471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B0FA31-61C5-CD32-703B-67FB76943A96}"/>
              </a:ext>
            </a:extLst>
          </p:cNvPr>
          <p:cNvSpPr txBox="1"/>
          <p:nvPr/>
        </p:nvSpPr>
        <p:spPr>
          <a:xfrm>
            <a:off x="6194271" y="5768941"/>
            <a:ext cx="483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GB" i="1" dirty="0">
                <a:latin typeface="Inter (Medium)"/>
              </a:rPr>
              <a:t>* </a:t>
            </a:r>
            <a:r>
              <a:rPr lang="en-GB" i="1" dirty="0" err="1">
                <a:latin typeface="Inter (Medium)"/>
              </a:rPr>
              <a:t>PowerBI</a:t>
            </a:r>
            <a:r>
              <a:rPr lang="en-GB" i="1" dirty="0">
                <a:latin typeface="Inter (Medium)"/>
              </a:rPr>
              <a:t> is part of the Microsoft Cloud</a:t>
            </a:r>
            <a:endParaRPr lang="en-GB" sz="1800" i="1" dirty="0">
              <a:latin typeface="Inter (Medium)"/>
            </a:endParaRPr>
          </a:p>
        </p:txBody>
      </p:sp>
    </p:spTree>
    <p:extLst>
      <p:ext uri="{BB962C8B-B14F-4D97-AF65-F5344CB8AC3E}">
        <p14:creationId xmlns:p14="http://schemas.microsoft.com/office/powerpoint/2010/main" val="570170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30583A-F85E-15F7-3163-F794F5008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405418D-870C-8202-3CEC-06CE7F4216C1}"/>
              </a:ext>
            </a:extLst>
          </p:cNvPr>
          <p:cNvSpPr txBox="1">
            <a:spLocks/>
          </p:cNvSpPr>
          <p:nvPr/>
        </p:nvSpPr>
        <p:spPr>
          <a:xfrm>
            <a:off x="2014150" y="704336"/>
            <a:ext cx="9378375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3000" b="1" dirty="0">
              <a:solidFill>
                <a:srgbClr val="435465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4E0442-136F-E24B-CB81-E9CEDBC95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D6562-6BAD-444C-A7C7-A6F106A6D71B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2B8DA6-C96F-4B0B-9CAB-CE7FC80CE26E}"/>
              </a:ext>
            </a:extLst>
          </p:cNvPr>
          <p:cNvSpPr txBox="1">
            <a:spLocks/>
          </p:cNvSpPr>
          <p:nvPr/>
        </p:nvSpPr>
        <p:spPr>
          <a:xfrm>
            <a:off x="7606367" y="1774382"/>
            <a:ext cx="2375833" cy="10935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>
                <a:solidFill>
                  <a:srgbClr val="2AC5F4"/>
                </a:solidFill>
                <a:latin typeface="Inter" panose="02000503000000020004" pitchFamily="2" charset="0"/>
                <a:ea typeface="Inter" panose="02000503000000020004" pitchFamily="2" charset="0"/>
              </a:rPr>
              <a:t>Thank you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b="1" dirty="0">
              <a:solidFill>
                <a:srgbClr val="2AC5F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b="1" dirty="0">
                <a:solidFill>
                  <a:srgbClr val="435465"/>
                </a:solidFill>
                <a:latin typeface="Inter" panose="02000503000000020004" pitchFamily="2" charset="0"/>
                <a:ea typeface="Inter" panose="02000503000000020004" pitchFamily="2" charset="0"/>
              </a:rPr>
              <a:t>Questions?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2AC5F4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b="1" dirty="0">
              <a:solidFill>
                <a:srgbClr val="2AC5F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rgbClr val="2AC5F4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3000" b="1" dirty="0">
              <a:solidFill>
                <a:srgbClr val="2AC5F4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D3BC6-F710-EB06-E615-CA8068275171}"/>
              </a:ext>
            </a:extLst>
          </p:cNvPr>
          <p:cNvSpPr txBox="1"/>
          <p:nvPr/>
        </p:nvSpPr>
        <p:spPr>
          <a:xfrm>
            <a:off x="0" y="921743"/>
            <a:ext cx="49900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800"/>
              </a:spcBef>
              <a:buClr>
                <a:srgbClr val="FCCA3A"/>
              </a:buClr>
              <a:buSzPct val="160000"/>
              <a:defRPr/>
            </a:pPr>
            <a:r>
              <a:rPr lang="en-IE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Associated information: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BE2632-BC2E-A82B-9E2D-B4722DF5AAFD}"/>
              </a:ext>
            </a:extLst>
          </p:cNvPr>
          <p:cNvSpPr txBox="1"/>
          <p:nvPr/>
        </p:nvSpPr>
        <p:spPr>
          <a:xfrm>
            <a:off x="367646" y="1820867"/>
            <a:ext cx="4907942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Data Goblins: The Value of Power BI brings to academia –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hlinkClick r:id="rId4"/>
              </a:rPr>
              <a:t>Here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lvl="1"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dirty="0"/>
              <a:t>Microsoft: Power BI Tutorial Sets - </a:t>
            </a:r>
            <a:r>
              <a:rPr lang="en-GB" sz="1600" dirty="0">
                <a:hlinkClick r:id="rId5"/>
              </a:rPr>
              <a:t>Here</a:t>
            </a:r>
            <a:endParaRPr lang="en-GB" sz="1600" dirty="0"/>
          </a:p>
          <a:p>
            <a:pPr lvl="1"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r>
              <a:rPr lang="en-GB" sz="1600" dirty="0"/>
              <a:t>Geeks for Geeks: The Basics of </a:t>
            </a:r>
            <a:r>
              <a:rPr lang="en-GB" sz="1600" dirty="0" err="1"/>
              <a:t>PowerBI</a:t>
            </a:r>
            <a:r>
              <a:rPr lang="en-GB" sz="1600" dirty="0"/>
              <a:t> - </a:t>
            </a:r>
            <a:r>
              <a:rPr lang="en-GB" sz="1600" dirty="0">
                <a:hlinkClick r:id="rId6"/>
              </a:rPr>
              <a:t>Here</a:t>
            </a:r>
            <a:endParaRPr lang="en-GB" sz="1600" dirty="0"/>
          </a:p>
          <a:p>
            <a:pPr lvl="1">
              <a:spcBef>
                <a:spcPts val="1800"/>
              </a:spcBef>
              <a:buClr>
                <a:srgbClr val="FCCA3A"/>
              </a:buClr>
              <a:buSzPct val="160000"/>
              <a:buFont typeface="Wingdings" pitchFamily="2" charset="2"/>
              <a:buChar char="§"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6602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4672</TotalTime>
  <Words>1059</Words>
  <Application>Microsoft Macintosh PowerPoint</Application>
  <PresentationFormat>Widescreen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Aptos Display</vt:lpstr>
      <vt:lpstr>Arial</vt:lpstr>
      <vt:lpstr>DM Sans</vt:lpstr>
      <vt:lpstr>Inter</vt:lpstr>
      <vt:lpstr>Inter (Medium)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SAMPLE TITLE</dc:title>
  <dc:subject/>
  <dc:creator>Phillip McCaskill</dc:creator>
  <cp:keywords/>
  <dc:description/>
  <cp:lastModifiedBy>Luke Power</cp:lastModifiedBy>
  <cp:revision>68</cp:revision>
  <dcterms:created xsi:type="dcterms:W3CDTF">2024-04-30T22:01:15Z</dcterms:created>
  <dcterms:modified xsi:type="dcterms:W3CDTF">2026-07-16T16:12:15Z</dcterms:modified>
  <cp:category/>
</cp:coreProperties>
</file>